
<file path=[Content_Types].xml><?xml version="1.0" encoding="utf-8"?>
<Types xmlns="http://schemas.openxmlformats.org/package/2006/content-types">
  <Default ContentType="application/x-fontdata" Extension="fntdata"/>
  <Default ContentType="image/jpeg" Extension="jpeg"/>
  <Default ContentType="video/mp4" Extension="mp4"/>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17"/>
  </p:notesMasterIdLst>
  <p:sldIdLst>
    <p:sldId id="256" r:id="rId6"/>
    <p:sldId id="257" r:id="rId7"/>
    <p:sldId id="258" r:id="rId8"/>
    <p:sldId id="259" r:id="rId9"/>
    <p:sldId id="260" r:id="rId10"/>
    <p:sldId id="261" r:id="rId11"/>
    <p:sldId id="262" r:id="rId12"/>
    <p:sldId id="263" r:id="rId13"/>
    <p:sldId id="264" r:id="rId14"/>
    <p:sldId id="265" r:id="rId15"/>
    <p:sldId id="266" r:id="rId16"/>
  </p:sldIdLst>
  <p:sldSz cx="18288000" cy="10287000"/>
  <p:notesSz cx="6858000" cy="9144000"/>
  <p:embeddedFontLst>
    <p:embeddedFont>
      <p:font typeface="Arimo" charset="1" panose="020B0604020202020204"/>
      <p:regular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notesMasters/notesMaster1.xml" Type="http://schemas.openxmlformats.org/officeDocument/2006/relationships/notesMaster"/><Relationship Id="rId18" Target="theme/theme2.xml" Type="http://schemas.openxmlformats.org/officeDocument/2006/relationships/theme"/><Relationship Id="rId19" Target="notesSlides/notesSlide1.xml" Type="http://schemas.openxmlformats.org/officeDocument/2006/relationships/notesSlide"/><Relationship Id="rId2" Target="presProps.xml" Type="http://schemas.openxmlformats.org/officeDocument/2006/relationships/presProps"/><Relationship Id="rId20" Target="fonts/font20.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xml" Type="http://schemas.openxmlformats.org/officeDocument/2006/relationships/slide"/></Relationships>
</file>

<file path=ppt/notesSlides/notesSlide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1.pn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 Id="rId6" Target="../media/image4.png" Type="http://schemas.openxmlformats.org/officeDocument/2006/relationships/image"/><Relationship Id="rId7" Target="../media/image5.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10" Target="../media/VAGVTfqpM-E.mp4" Type="http://schemas.microsoft.com/office/2007/relationships/media"/><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10.jpeg" Type="http://schemas.openxmlformats.org/officeDocument/2006/relationships/image"/><Relationship Id="rId6" Target="../media/VAGVTVl_nus.mp4" Type="http://schemas.openxmlformats.org/officeDocument/2006/relationships/video"/><Relationship Id="rId7" Target="../media/VAGVTVl_nus.mp4" Type="http://schemas.microsoft.com/office/2007/relationships/media"/><Relationship Id="rId8" Target="../media/image11.jpeg" Type="http://schemas.openxmlformats.org/officeDocument/2006/relationships/image"/><Relationship Id="rId9" Target="../media/VAGVTfqpM-E.mp4" Type="http://schemas.openxmlformats.org/officeDocument/2006/relationships/video"/></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6.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7.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8.png" Type="http://schemas.openxmlformats.org/officeDocument/2006/relationships/image"/><Relationship Id="rId6" Target="../media/image9.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0C4CC"/>
        </a:solidFill>
      </p:bgPr>
    </p:bg>
    <p:spTree>
      <p:nvGrpSpPr>
        <p:cNvPr id="1" name=""/>
        <p:cNvGrpSpPr/>
        <p:nvPr/>
      </p:nvGrpSpPr>
      <p:grpSpPr>
        <a:xfrm>
          <a:off x="0" y="0"/>
          <a:ext cx="0" cy="0"/>
          <a:chOff x="0" y="0"/>
          <a:chExt cx="0" cy="0"/>
        </a:xfrm>
      </p:grpSpPr>
      <p:sp>
        <p:nvSpPr>
          <p:cNvPr name="Freeform 2" id="2" descr="\\DROBO-FS\QuickDrops\JB\PPTX NG\Droplets\LightingOverlay.png"/>
          <p:cNvSpPr/>
          <p:nvPr/>
        </p:nvSpPr>
        <p:spPr>
          <a:xfrm flipH="false" flipV="false" rot="0">
            <a:off x="0" y="-19050"/>
            <a:ext cx="18288004" cy="10287002"/>
          </a:xfrm>
          <a:custGeom>
            <a:avLst/>
            <a:gdLst/>
            <a:ahLst/>
            <a:cxnLst/>
            <a:rect r="r" b="b" t="t" l="l"/>
            <a:pathLst>
              <a:path h="10287002" w="18288004">
                <a:moveTo>
                  <a:pt x="0" y="0"/>
                </a:moveTo>
                <a:lnTo>
                  <a:pt x="18288004" y="0"/>
                </a:lnTo>
                <a:lnTo>
                  <a:pt x="18288004" y="10287002"/>
                </a:lnTo>
                <a:lnTo>
                  <a:pt x="0" y="10287002"/>
                </a:lnTo>
                <a:lnTo>
                  <a:pt x="0" y="0"/>
                </a:lnTo>
                <a:close/>
              </a:path>
            </a:pathLst>
          </a:custGeom>
          <a:blipFill>
            <a:blip r:embed="rId3"/>
            <a:stretch>
              <a:fillRect l="0" t="0" r="0" b="0"/>
            </a:stretch>
          </a:blipFill>
        </p:spPr>
      </p:sp>
      <p:sp>
        <p:nvSpPr>
          <p:cNvPr name="Freeform 3" id="3"/>
          <p:cNvSpPr/>
          <p:nvPr/>
        </p:nvSpPr>
        <p:spPr>
          <a:xfrm flipH="false" flipV="false" rot="0">
            <a:off x="-21432" y="0"/>
            <a:ext cx="18080832" cy="10287002"/>
          </a:xfrm>
          <a:custGeom>
            <a:avLst/>
            <a:gdLst/>
            <a:ahLst/>
            <a:cxnLst/>
            <a:rect r="r" b="b" t="t" l="l"/>
            <a:pathLst>
              <a:path h="10287002" w="18080832">
                <a:moveTo>
                  <a:pt x="0" y="0"/>
                </a:moveTo>
                <a:lnTo>
                  <a:pt x="18080832" y="0"/>
                </a:lnTo>
                <a:lnTo>
                  <a:pt x="18080832" y="10287002"/>
                </a:lnTo>
                <a:lnTo>
                  <a:pt x="0" y="1028700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descr="\\DROBO-FS\QuickDrops\JB\PPTX NG\Droplets\LightingOverlay.png"/>
          <p:cNvSpPr/>
          <p:nvPr/>
        </p:nvSpPr>
        <p:spPr>
          <a:xfrm flipH="false" flipV="false" rot="0">
            <a:off x="0" y="-19050"/>
            <a:ext cx="18288004" cy="10287002"/>
          </a:xfrm>
          <a:custGeom>
            <a:avLst/>
            <a:gdLst/>
            <a:ahLst/>
            <a:cxnLst/>
            <a:rect r="r" b="b" t="t" l="l"/>
            <a:pathLst>
              <a:path h="10287002" w="18288004">
                <a:moveTo>
                  <a:pt x="0" y="0"/>
                </a:moveTo>
                <a:lnTo>
                  <a:pt x="18288004" y="0"/>
                </a:lnTo>
                <a:lnTo>
                  <a:pt x="18288004" y="10287002"/>
                </a:lnTo>
                <a:lnTo>
                  <a:pt x="0" y="10287002"/>
                </a:lnTo>
                <a:lnTo>
                  <a:pt x="0" y="0"/>
                </a:lnTo>
                <a:close/>
              </a:path>
            </a:pathLst>
          </a:custGeom>
          <a:blipFill>
            <a:blip r:embed="rId3"/>
            <a:stretch>
              <a:fillRect l="0" t="0" r="0" b="0"/>
            </a:stretch>
          </a:blipFill>
        </p:spPr>
      </p:sp>
      <p:sp>
        <p:nvSpPr>
          <p:cNvPr name="Freeform 5" id="5"/>
          <p:cNvSpPr/>
          <p:nvPr/>
        </p:nvSpPr>
        <p:spPr>
          <a:xfrm flipH="false" flipV="false" rot="0">
            <a:off x="0" y="0"/>
            <a:ext cx="3457577" cy="10287002"/>
          </a:xfrm>
          <a:custGeom>
            <a:avLst/>
            <a:gdLst/>
            <a:ahLst/>
            <a:cxnLst/>
            <a:rect r="r" b="b" t="t" l="l"/>
            <a:pathLst>
              <a:path h="10287002" w="3457577">
                <a:moveTo>
                  <a:pt x="0" y="0"/>
                </a:moveTo>
                <a:lnTo>
                  <a:pt x="3457577" y="0"/>
                </a:lnTo>
                <a:lnTo>
                  <a:pt x="3457577" y="10287002"/>
                </a:lnTo>
                <a:lnTo>
                  <a:pt x="0" y="1028700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6" id="6"/>
          <p:cNvSpPr txBox="true"/>
          <p:nvPr/>
        </p:nvSpPr>
        <p:spPr>
          <a:xfrm rot="0">
            <a:off x="4455618" y="4044566"/>
            <a:ext cx="12803682" cy="4998770"/>
          </a:xfrm>
          <a:prstGeom prst="rect">
            <a:avLst/>
          </a:prstGeom>
        </p:spPr>
        <p:txBody>
          <a:bodyPr anchor="t" rtlCol="false" tIns="0" lIns="0" bIns="0" rIns="0">
            <a:spAutoFit/>
          </a:bodyPr>
          <a:lstStyle/>
          <a:p>
            <a:pPr algn="l">
              <a:lnSpc>
                <a:spcPts val="8748"/>
              </a:lnSpc>
            </a:pPr>
            <a:r>
              <a:rPr lang="en-US" sz="8100">
                <a:solidFill>
                  <a:srgbClr val="FFFFFF"/>
                </a:solidFill>
                <a:latin typeface="Arimo"/>
                <a:ea typeface="Arimo"/>
                <a:cs typeface="Arimo"/>
                <a:sym typeface="Arimo"/>
              </a:rPr>
              <a:t>TECH SOLIDERS</a:t>
            </a:r>
          </a:p>
        </p:txBody>
      </p:sp>
      <p:sp>
        <p:nvSpPr>
          <p:cNvPr name="TextBox 7" id="7"/>
          <p:cNvSpPr txBox="true"/>
          <p:nvPr/>
        </p:nvSpPr>
        <p:spPr>
          <a:xfrm rot="0">
            <a:off x="15471702" y="8059242"/>
            <a:ext cx="13004483" cy="1536802"/>
          </a:xfrm>
          <a:prstGeom prst="rect">
            <a:avLst/>
          </a:prstGeom>
        </p:spPr>
        <p:txBody>
          <a:bodyPr anchor="t" rtlCol="false" tIns="0" lIns="0" bIns="0" rIns="0">
            <a:spAutoFit/>
          </a:bodyPr>
          <a:lstStyle/>
          <a:p>
            <a:pPr algn="l">
              <a:lnSpc>
                <a:spcPts val="2419"/>
              </a:lnSpc>
            </a:pPr>
            <a:r>
              <a:rPr lang="en-US" sz="2100">
                <a:solidFill>
                  <a:srgbClr val="FFFFFF"/>
                </a:solidFill>
                <a:latin typeface="Arimo"/>
                <a:ea typeface="Arimo"/>
                <a:cs typeface="Arimo"/>
                <a:sym typeface="Arimo"/>
              </a:rPr>
              <a:t>S3,EC </a:t>
            </a:r>
          </a:p>
          <a:p>
            <a:pPr algn="l">
              <a:lnSpc>
                <a:spcPts val="2419"/>
              </a:lnSpc>
            </a:pPr>
            <a:r>
              <a:rPr lang="en-US" sz="2100">
                <a:solidFill>
                  <a:srgbClr val="FFFFFF"/>
                </a:solidFill>
                <a:latin typeface="Arimo"/>
                <a:ea typeface="Arimo"/>
                <a:cs typeface="Arimo"/>
                <a:sym typeface="Arimo"/>
              </a:rPr>
              <a:t>RAGHAV PRAKASH</a:t>
            </a:r>
          </a:p>
          <a:p>
            <a:pPr algn="l">
              <a:lnSpc>
                <a:spcPts val="2419"/>
              </a:lnSpc>
            </a:pPr>
            <a:r>
              <a:rPr lang="en-US" sz="2100">
                <a:solidFill>
                  <a:srgbClr val="FFFFFF"/>
                </a:solidFill>
                <a:latin typeface="Arimo"/>
                <a:ea typeface="Arimo"/>
                <a:cs typeface="Arimo"/>
                <a:sym typeface="Arimo"/>
              </a:rPr>
              <a:t>MUHAMMED FAIZ</a:t>
            </a:r>
          </a:p>
          <a:p>
            <a:pPr algn="l">
              <a:lnSpc>
                <a:spcPts val="2419"/>
              </a:lnSpc>
            </a:pPr>
            <a:r>
              <a:rPr lang="en-US" sz="2100">
                <a:solidFill>
                  <a:srgbClr val="FFFFFF"/>
                </a:solidFill>
                <a:latin typeface="Arimo"/>
                <a:ea typeface="Arimo"/>
                <a:cs typeface="Arimo"/>
                <a:sym typeface="Arimo"/>
              </a:rPr>
              <a:t>NABEEL ISHAQ</a:t>
            </a:r>
          </a:p>
          <a:p>
            <a:pPr algn="l">
              <a:lnSpc>
                <a:spcPts val="2419"/>
              </a:lnSpc>
            </a:pP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00C4CC"/>
        </a:solidFill>
      </p:bgPr>
    </p:bg>
    <p:spTree>
      <p:nvGrpSpPr>
        <p:cNvPr id="1" name=""/>
        <p:cNvGrpSpPr/>
        <p:nvPr/>
      </p:nvGrpSpPr>
      <p:grpSpPr>
        <a:xfrm>
          <a:off x="0" y="0"/>
          <a:ext cx="0" cy="0"/>
          <a:chOff x="0" y="0"/>
          <a:chExt cx="0" cy="0"/>
        </a:xfrm>
      </p:grpSpPr>
      <p:sp>
        <p:nvSpPr>
          <p:cNvPr name="Freeform 2" id="2" descr="\\DROBO-FS\QuickDrops\JB\PPTX NG\Droplets\LightingOverlay.png"/>
          <p:cNvSpPr/>
          <p:nvPr/>
        </p:nvSpPr>
        <p:spPr>
          <a:xfrm flipH="false" flipV="false" rot="0">
            <a:off x="0" y="-19050"/>
            <a:ext cx="18288004" cy="10287002"/>
          </a:xfrm>
          <a:custGeom>
            <a:avLst/>
            <a:gdLst/>
            <a:ahLst/>
            <a:cxnLst/>
            <a:rect r="r" b="b" t="t" l="l"/>
            <a:pathLst>
              <a:path h="10287002" w="18288004">
                <a:moveTo>
                  <a:pt x="0" y="0"/>
                </a:moveTo>
                <a:lnTo>
                  <a:pt x="18288004" y="0"/>
                </a:lnTo>
                <a:lnTo>
                  <a:pt x="18288004" y="10287002"/>
                </a:lnTo>
                <a:lnTo>
                  <a:pt x="0" y="10287002"/>
                </a:lnTo>
                <a:lnTo>
                  <a:pt x="0" y="0"/>
                </a:lnTo>
                <a:close/>
              </a:path>
            </a:pathLst>
          </a:custGeom>
          <a:blipFill>
            <a:blip r:embed="rId2"/>
            <a:stretch>
              <a:fillRect l="0" t="0" r="0" b="0"/>
            </a:stretch>
          </a:blipFill>
        </p:spPr>
      </p:sp>
      <p:sp>
        <p:nvSpPr>
          <p:cNvPr name="Freeform 3" id="3"/>
          <p:cNvSpPr/>
          <p:nvPr/>
        </p:nvSpPr>
        <p:spPr>
          <a:xfrm flipH="false" flipV="false" rot="0">
            <a:off x="-21432" y="0"/>
            <a:ext cx="18080832" cy="10287002"/>
          </a:xfrm>
          <a:custGeom>
            <a:avLst/>
            <a:gdLst/>
            <a:ahLst/>
            <a:cxnLst/>
            <a:rect r="r" b="b" t="t" l="l"/>
            <a:pathLst>
              <a:path h="10287002" w="18080832">
                <a:moveTo>
                  <a:pt x="0" y="0"/>
                </a:moveTo>
                <a:lnTo>
                  <a:pt x="18080832" y="0"/>
                </a:lnTo>
                <a:lnTo>
                  <a:pt x="18080832" y="10287002"/>
                </a:lnTo>
                <a:lnTo>
                  <a:pt x="0" y="1028700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pic>
        <p:nvPicPr>
          <p:cNvPr name="Picture 4" id="4">
            <a:hlinkClick action="ppaction://media"/>
          </p:cNvPr>
          <p:cNvPicPr>
            <a:picLocks noChangeAspect="true"/>
          </p:cNvPicPr>
          <p:nvPr>
            <a:videoFile r:link="rId6"/>
            <p:extLst>
              <p:ext uri="{DAA4B4D4-6D71-4841-9C94-3DE7FCFB9230}">
                <p14:media xmlns:p14="http://schemas.microsoft.com/office/powerpoint/2010/main" r:embed="rId7"/>
              </p:ext>
            </p:extLst>
          </p:nvPr>
        </p:nvPicPr>
        <p:blipFill>
          <a:blip r:embed="rId5"/>
          <a:srcRect l="0" t="0" r="0" b="0"/>
          <a:stretch>
            <a:fillRect/>
          </a:stretch>
        </p:blipFill>
        <p:spPr>
          <a:xfrm flipH="false" flipV="false" rot="0">
            <a:off x="12630150" y="1304866"/>
            <a:ext cx="4629150" cy="8229600"/>
          </a:xfrm>
          <a:prstGeom prst="rect">
            <a:avLst/>
          </a:prstGeom>
        </p:spPr>
      </p:pic>
      <p:pic>
        <p:nvPicPr>
          <p:cNvPr name="Picture 5" id="5">
            <a:hlinkClick action="ppaction://media"/>
          </p:cNvPr>
          <p:cNvPicPr>
            <a:picLocks noChangeAspect="true"/>
          </p:cNvPicPr>
          <p:nvPr>
            <a:videoFile r:link="rId9"/>
            <p:extLst>
              <p:ext uri="{DAA4B4D4-6D71-4841-9C94-3DE7FCFB9230}">
                <p14:media xmlns:p14="http://schemas.microsoft.com/office/powerpoint/2010/main" r:embed="rId10"/>
              </p:ext>
            </p:extLst>
          </p:nvPr>
        </p:nvPicPr>
        <p:blipFill>
          <a:blip r:embed="rId8"/>
          <a:srcRect l="0" t="0" r="0" b="0"/>
          <a:stretch>
            <a:fillRect/>
          </a:stretch>
        </p:blipFill>
        <p:spPr>
          <a:xfrm flipH="false" flipV="false" rot="0">
            <a:off x="1170244" y="3736801"/>
            <a:ext cx="10306960" cy="5797665"/>
          </a:xfrm>
          <a:prstGeom prst="rect">
            <a:avLst/>
          </a:prstGeom>
        </p:spPr>
      </p:pic>
      <p:sp>
        <p:nvSpPr>
          <p:cNvPr name="TextBox 6" id="6"/>
          <p:cNvSpPr txBox="true"/>
          <p:nvPr/>
        </p:nvSpPr>
        <p:spPr>
          <a:xfrm rot="0">
            <a:off x="2340353" y="1918413"/>
            <a:ext cx="14676117" cy="2097840"/>
          </a:xfrm>
          <a:prstGeom prst="rect">
            <a:avLst/>
          </a:prstGeom>
        </p:spPr>
        <p:txBody>
          <a:bodyPr anchor="t" rtlCol="false" tIns="0" lIns="0" bIns="0" rIns="0">
            <a:spAutoFit/>
          </a:bodyPr>
          <a:lstStyle/>
          <a:p>
            <a:pPr algn="l">
              <a:lnSpc>
                <a:spcPts val="5832"/>
              </a:lnSpc>
            </a:pPr>
            <a:r>
              <a:rPr lang="en-US" sz="5400">
                <a:solidFill>
                  <a:srgbClr val="FFFFFF"/>
                </a:solidFill>
                <a:latin typeface="Arimo"/>
                <a:ea typeface="Arimo"/>
                <a:cs typeface="Arimo"/>
                <a:sym typeface="Arimo"/>
              </a:rPr>
              <a:t>TECHNICAL APPROACH</a:t>
            </a:r>
          </a:p>
        </p:txBody>
      </p:sp>
    </p:spTree>
  </p:cSld>
  <p:clrMapOvr>
    <a:masterClrMapping/>
  </p:clrMapOvr>
  <p:timing>
    <p:tnLst>
      <p:par>
        <p:cTn dur="indefinite" restart="never" nodeType="tmRoot">
          <p:childTnLst>
            <p:video>
              <p:cMediaNode vol="0">
                <p:cTn fill="hold" display="false">
                  <p:stCondLst>
                    <p:cond delay="indefinite"/>
                  </p:stCondLst>
                </p:cTn>
                <p:tgtEl>
                  <p:spTgt spid="4"/>
                </p:tgtEl>
              </p:cMediaNode>
            </p:video>
            <p:video>
              <p:cMediaNode vol="100000">
                <p:cTn fill="hold" display="false">
                  <p:stCondLst>
                    <p:cond delay="indefinite"/>
                  </p:stCondLst>
                </p:cTn>
                <p:tgtEl>
                  <p:spTgt spid="5"/>
                </p:tgtEl>
              </p:cMediaNode>
            </p:video>
          </p:childTnLst>
        </p:cTn>
      </p:par>
    </p:tnLst>
  </p:timing>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00C4CC"/>
        </a:solidFill>
      </p:bgPr>
    </p:bg>
    <p:spTree>
      <p:nvGrpSpPr>
        <p:cNvPr id="1" name=""/>
        <p:cNvGrpSpPr/>
        <p:nvPr/>
      </p:nvGrpSpPr>
      <p:grpSpPr>
        <a:xfrm>
          <a:off x="0" y="0"/>
          <a:ext cx="0" cy="0"/>
          <a:chOff x="0" y="0"/>
          <a:chExt cx="0" cy="0"/>
        </a:xfrm>
      </p:grpSpPr>
      <p:sp>
        <p:nvSpPr>
          <p:cNvPr name="Freeform 2" id="2" descr="\\DROBO-FS\QuickDrops\JB\PPTX NG\Droplets\LightingOverlay.png"/>
          <p:cNvSpPr/>
          <p:nvPr/>
        </p:nvSpPr>
        <p:spPr>
          <a:xfrm flipH="false" flipV="false" rot="0">
            <a:off x="0" y="-19050"/>
            <a:ext cx="18288004" cy="10287002"/>
          </a:xfrm>
          <a:custGeom>
            <a:avLst/>
            <a:gdLst/>
            <a:ahLst/>
            <a:cxnLst/>
            <a:rect r="r" b="b" t="t" l="l"/>
            <a:pathLst>
              <a:path h="10287002" w="18288004">
                <a:moveTo>
                  <a:pt x="0" y="0"/>
                </a:moveTo>
                <a:lnTo>
                  <a:pt x="18288004" y="0"/>
                </a:lnTo>
                <a:lnTo>
                  <a:pt x="18288004" y="10287002"/>
                </a:lnTo>
                <a:lnTo>
                  <a:pt x="0" y="10287002"/>
                </a:lnTo>
                <a:lnTo>
                  <a:pt x="0" y="0"/>
                </a:lnTo>
                <a:close/>
              </a:path>
            </a:pathLst>
          </a:custGeom>
          <a:blipFill>
            <a:blip r:embed="rId2"/>
            <a:stretch>
              <a:fillRect l="0" t="0" r="0" b="0"/>
            </a:stretch>
          </a:blipFill>
        </p:spPr>
      </p:sp>
      <p:sp>
        <p:nvSpPr>
          <p:cNvPr name="Freeform 3" id="3"/>
          <p:cNvSpPr/>
          <p:nvPr/>
        </p:nvSpPr>
        <p:spPr>
          <a:xfrm flipH="false" flipV="false" rot="0">
            <a:off x="-21432" y="0"/>
            <a:ext cx="18080832" cy="10287002"/>
          </a:xfrm>
          <a:custGeom>
            <a:avLst/>
            <a:gdLst/>
            <a:ahLst/>
            <a:cxnLst/>
            <a:rect r="r" b="b" t="t" l="l"/>
            <a:pathLst>
              <a:path h="10287002" w="18080832">
                <a:moveTo>
                  <a:pt x="0" y="0"/>
                </a:moveTo>
                <a:lnTo>
                  <a:pt x="18080832" y="0"/>
                </a:lnTo>
                <a:lnTo>
                  <a:pt x="18080832" y="10287002"/>
                </a:lnTo>
                <a:lnTo>
                  <a:pt x="0" y="1028700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1803556" y="2176258"/>
            <a:ext cx="4417162" cy="787146"/>
          </a:xfrm>
          <a:prstGeom prst="rect">
            <a:avLst/>
          </a:prstGeom>
        </p:spPr>
        <p:txBody>
          <a:bodyPr anchor="t" rtlCol="false" tIns="0" lIns="0" bIns="0" rIns="0">
            <a:spAutoFit/>
          </a:bodyPr>
          <a:lstStyle/>
          <a:p>
            <a:pPr algn="l">
              <a:lnSpc>
                <a:spcPts val="5832"/>
              </a:lnSpc>
            </a:pPr>
            <a:r>
              <a:rPr lang="en-US" sz="5400">
                <a:solidFill>
                  <a:srgbClr val="FFFFFF"/>
                </a:solidFill>
                <a:latin typeface="Arimo"/>
                <a:ea typeface="Arimo"/>
                <a:cs typeface="Arimo"/>
                <a:sym typeface="Arimo"/>
              </a:rPr>
              <a:t> Conclusion</a:t>
            </a:r>
          </a:p>
        </p:txBody>
      </p:sp>
      <p:sp>
        <p:nvSpPr>
          <p:cNvPr name="TextBox 5" id="5"/>
          <p:cNvSpPr txBox="true"/>
          <p:nvPr/>
        </p:nvSpPr>
        <p:spPr>
          <a:xfrm rot="0">
            <a:off x="2074405" y="3557758"/>
            <a:ext cx="14638799" cy="2422779"/>
          </a:xfrm>
          <a:prstGeom prst="rect">
            <a:avLst/>
          </a:prstGeom>
        </p:spPr>
        <p:txBody>
          <a:bodyPr anchor="t" rtlCol="false" tIns="0" lIns="0" bIns="0" rIns="0">
            <a:spAutoFit/>
          </a:bodyPr>
          <a:lstStyle/>
          <a:p>
            <a:pPr algn="just">
              <a:lnSpc>
                <a:spcPts val="3887"/>
              </a:lnSpc>
            </a:pPr>
            <a:r>
              <a:rPr lang="en-US" sz="2700">
                <a:solidFill>
                  <a:srgbClr val="FFFFFF"/>
                </a:solidFill>
                <a:latin typeface="Arimo"/>
                <a:ea typeface="Arimo"/>
                <a:cs typeface="Arimo"/>
                <a:sym typeface="Arimo"/>
              </a:rPr>
              <a:t>                      </a:t>
            </a:r>
            <a:r>
              <a:rPr lang="en-US" sz="2700">
                <a:solidFill>
                  <a:srgbClr val="FFFFFF"/>
                </a:solidFill>
                <a:latin typeface="Arimo"/>
                <a:ea typeface="Arimo"/>
                <a:cs typeface="Arimo"/>
                <a:sym typeface="Arimo"/>
              </a:rPr>
              <a:t>In conclusion, ventilation systems are vital for ensuring healthy indoor environments. By understanding the different types and components of these systems, individuals and organizations can make informed decisions about their ventilation needs. Properly designed and maintained ventilation systems contribute significantly to comfort, health, and energy efficiency in various settings.</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0C4CC"/>
        </a:solidFill>
      </p:bgPr>
    </p:bg>
    <p:spTree>
      <p:nvGrpSpPr>
        <p:cNvPr id="1" name=""/>
        <p:cNvGrpSpPr/>
        <p:nvPr/>
      </p:nvGrpSpPr>
      <p:grpSpPr>
        <a:xfrm>
          <a:off x="0" y="0"/>
          <a:ext cx="0" cy="0"/>
          <a:chOff x="0" y="0"/>
          <a:chExt cx="0" cy="0"/>
        </a:xfrm>
      </p:grpSpPr>
      <p:sp>
        <p:nvSpPr>
          <p:cNvPr name="Freeform 2" id="2" descr="\\DROBO-FS\QuickDrops\JB\PPTX NG\Droplets\LightingOverlay.png"/>
          <p:cNvSpPr/>
          <p:nvPr/>
        </p:nvSpPr>
        <p:spPr>
          <a:xfrm flipH="false" flipV="false" rot="0">
            <a:off x="0" y="-19050"/>
            <a:ext cx="18288004" cy="10287002"/>
          </a:xfrm>
          <a:custGeom>
            <a:avLst/>
            <a:gdLst/>
            <a:ahLst/>
            <a:cxnLst/>
            <a:rect r="r" b="b" t="t" l="l"/>
            <a:pathLst>
              <a:path h="10287002" w="18288004">
                <a:moveTo>
                  <a:pt x="0" y="0"/>
                </a:moveTo>
                <a:lnTo>
                  <a:pt x="18288004" y="0"/>
                </a:lnTo>
                <a:lnTo>
                  <a:pt x="18288004" y="10287002"/>
                </a:lnTo>
                <a:lnTo>
                  <a:pt x="0" y="10287002"/>
                </a:lnTo>
                <a:lnTo>
                  <a:pt x="0" y="0"/>
                </a:lnTo>
                <a:close/>
              </a:path>
            </a:pathLst>
          </a:custGeom>
          <a:blipFill>
            <a:blip r:embed="rId2"/>
            <a:stretch>
              <a:fillRect l="0" t="0" r="0" b="0"/>
            </a:stretch>
          </a:blipFill>
        </p:spPr>
      </p:sp>
      <p:sp>
        <p:nvSpPr>
          <p:cNvPr name="Freeform 3" id="3"/>
          <p:cNvSpPr/>
          <p:nvPr/>
        </p:nvSpPr>
        <p:spPr>
          <a:xfrm flipH="false" flipV="false" rot="0">
            <a:off x="-21432" y="0"/>
            <a:ext cx="18080832" cy="10287002"/>
          </a:xfrm>
          <a:custGeom>
            <a:avLst/>
            <a:gdLst/>
            <a:ahLst/>
            <a:cxnLst/>
            <a:rect r="r" b="b" t="t" l="l"/>
            <a:pathLst>
              <a:path h="10287002" w="18080832">
                <a:moveTo>
                  <a:pt x="0" y="0"/>
                </a:moveTo>
                <a:lnTo>
                  <a:pt x="18080832" y="0"/>
                </a:lnTo>
                <a:lnTo>
                  <a:pt x="18080832" y="10287002"/>
                </a:lnTo>
                <a:lnTo>
                  <a:pt x="0" y="1028700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1803560" y="1002072"/>
            <a:ext cx="14676117" cy="2097840"/>
          </a:xfrm>
          <a:prstGeom prst="rect">
            <a:avLst/>
          </a:prstGeom>
        </p:spPr>
        <p:txBody>
          <a:bodyPr anchor="t" rtlCol="false" tIns="0" lIns="0" bIns="0" rIns="0">
            <a:spAutoFit/>
          </a:bodyPr>
          <a:lstStyle/>
          <a:p>
            <a:pPr algn="l">
              <a:lnSpc>
                <a:spcPts val="5832"/>
              </a:lnSpc>
            </a:pPr>
            <a:r>
              <a:rPr lang="en-US" sz="5400">
                <a:solidFill>
                  <a:srgbClr val="FFFFFF"/>
                </a:solidFill>
                <a:latin typeface="Arimo"/>
                <a:ea typeface="Arimo"/>
                <a:cs typeface="Arimo"/>
                <a:sym typeface="Arimo"/>
              </a:rPr>
              <a:t>INTRODUCTION</a:t>
            </a:r>
          </a:p>
        </p:txBody>
      </p:sp>
      <p:sp>
        <p:nvSpPr>
          <p:cNvPr name="TextBox 5" id="5"/>
          <p:cNvSpPr txBox="true"/>
          <p:nvPr/>
        </p:nvSpPr>
        <p:spPr>
          <a:xfrm rot="0">
            <a:off x="1803558" y="3315175"/>
            <a:ext cx="14676118" cy="5325906"/>
          </a:xfrm>
          <a:prstGeom prst="rect">
            <a:avLst/>
          </a:prstGeom>
        </p:spPr>
        <p:txBody>
          <a:bodyPr anchor="t" rtlCol="false" tIns="0" lIns="0" bIns="0" rIns="0">
            <a:spAutoFit/>
          </a:bodyPr>
          <a:lstStyle/>
          <a:p>
            <a:pPr algn="l">
              <a:lnSpc>
                <a:spcPts val="5184"/>
              </a:lnSpc>
            </a:pPr>
            <a:r>
              <a:rPr lang="en-US" sz="3600">
                <a:solidFill>
                  <a:srgbClr val="FFFFFF"/>
                </a:solidFill>
                <a:latin typeface="Arimo"/>
                <a:ea typeface="Arimo"/>
                <a:cs typeface="Arimo"/>
                <a:sym typeface="Arimo"/>
              </a:rPr>
              <a:t>              This document gives an overview of ventilation systems, their types and importance as well the role they play in managing indoor temperature. Ventilation equipment, which are designed especially for residential or industrial use deliver as such and keep indoor air quality great. Based on needs they can regulate temperature of the room to make it a comfy place. Knowledge about various types of ventilation systems and their working may guide the selection of an ideal system for specific requirements.</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0C4CC"/>
        </a:solidFill>
      </p:bgPr>
    </p:bg>
    <p:spTree>
      <p:nvGrpSpPr>
        <p:cNvPr id="1" name=""/>
        <p:cNvGrpSpPr/>
        <p:nvPr/>
      </p:nvGrpSpPr>
      <p:grpSpPr>
        <a:xfrm>
          <a:off x="0" y="0"/>
          <a:ext cx="0" cy="0"/>
          <a:chOff x="0" y="0"/>
          <a:chExt cx="0" cy="0"/>
        </a:xfrm>
      </p:grpSpPr>
      <p:sp>
        <p:nvSpPr>
          <p:cNvPr name="Freeform 2" id="2" descr="\\DROBO-FS\QuickDrops\JB\PPTX NG\Droplets\LightingOverlay.png"/>
          <p:cNvSpPr/>
          <p:nvPr/>
        </p:nvSpPr>
        <p:spPr>
          <a:xfrm flipH="false" flipV="false" rot="0">
            <a:off x="0" y="-19050"/>
            <a:ext cx="18288004" cy="10287002"/>
          </a:xfrm>
          <a:custGeom>
            <a:avLst/>
            <a:gdLst/>
            <a:ahLst/>
            <a:cxnLst/>
            <a:rect r="r" b="b" t="t" l="l"/>
            <a:pathLst>
              <a:path h="10287002" w="18288004">
                <a:moveTo>
                  <a:pt x="0" y="0"/>
                </a:moveTo>
                <a:lnTo>
                  <a:pt x="18288004" y="0"/>
                </a:lnTo>
                <a:lnTo>
                  <a:pt x="18288004" y="10287002"/>
                </a:lnTo>
                <a:lnTo>
                  <a:pt x="0" y="10287002"/>
                </a:lnTo>
                <a:lnTo>
                  <a:pt x="0" y="0"/>
                </a:lnTo>
                <a:close/>
              </a:path>
            </a:pathLst>
          </a:custGeom>
          <a:blipFill>
            <a:blip r:embed="rId2"/>
            <a:stretch>
              <a:fillRect l="0" t="0" r="0" b="0"/>
            </a:stretch>
          </a:blipFill>
        </p:spPr>
      </p:sp>
      <p:sp>
        <p:nvSpPr>
          <p:cNvPr name="Freeform 3" id="3"/>
          <p:cNvSpPr/>
          <p:nvPr/>
        </p:nvSpPr>
        <p:spPr>
          <a:xfrm flipH="false" flipV="false" rot="0">
            <a:off x="-21432" y="0"/>
            <a:ext cx="18080832" cy="10287002"/>
          </a:xfrm>
          <a:custGeom>
            <a:avLst/>
            <a:gdLst/>
            <a:ahLst/>
            <a:cxnLst/>
            <a:rect r="r" b="b" t="t" l="l"/>
            <a:pathLst>
              <a:path h="10287002" w="18080832">
                <a:moveTo>
                  <a:pt x="0" y="0"/>
                </a:moveTo>
                <a:lnTo>
                  <a:pt x="18080832" y="0"/>
                </a:lnTo>
                <a:lnTo>
                  <a:pt x="18080832" y="10287002"/>
                </a:lnTo>
                <a:lnTo>
                  <a:pt x="0" y="1028700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663067" y="1949859"/>
            <a:ext cx="20827956" cy="6916861"/>
          </a:xfrm>
          <a:custGeom>
            <a:avLst/>
            <a:gdLst/>
            <a:ahLst/>
            <a:cxnLst/>
            <a:rect r="r" b="b" t="t" l="l"/>
            <a:pathLst>
              <a:path h="6916861" w="20827956">
                <a:moveTo>
                  <a:pt x="0" y="0"/>
                </a:moveTo>
                <a:lnTo>
                  <a:pt x="20827956" y="0"/>
                </a:lnTo>
                <a:lnTo>
                  <a:pt x="20827956" y="6916862"/>
                </a:lnTo>
                <a:lnTo>
                  <a:pt x="0" y="6916862"/>
                </a:lnTo>
                <a:lnTo>
                  <a:pt x="0" y="0"/>
                </a:lnTo>
                <a:close/>
              </a:path>
            </a:pathLst>
          </a:custGeom>
          <a:blipFill>
            <a:blip r:embed="rId5"/>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0C4CC"/>
        </a:solidFill>
      </p:bgPr>
    </p:bg>
    <p:spTree>
      <p:nvGrpSpPr>
        <p:cNvPr id="1" name=""/>
        <p:cNvGrpSpPr/>
        <p:nvPr/>
      </p:nvGrpSpPr>
      <p:grpSpPr>
        <a:xfrm>
          <a:off x="0" y="0"/>
          <a:ext cx="0" cy="0"/>
          <a:chOff x="0" y="0"/>
          <a:chExt cx="0" cy="0"/>
        </a:xfrm>
      </p:grpSpPr>
      <p:sp>
        <p:nvSpPr>
          <p:cNvPr name="Freeform 2" id="2" descr="\\DROBO-FS\QuickDrops\JB\PPTX NG\Droplets\LightingOverlay.png"/>
          <p:cNvSpPr/>
          <p:nvPr/>
        </p:nvSpPr>
        <p:spPr>
          <a:xfrm flipH="false" flipV="false" rot="0">
            <a:off x="0" y="-19050"/>
            <a:ext cx="18288004" cy="10287002"/>
          </a:xfrm>
          <a:custGeom>
            <a:avLst/>
            <a:gdLst/>
            <a:ahLst/>
            <a:cxnLst/>
            <a:rect r="r" b="b" t="t" l="l"/>
            <a:pathLst>
              <a:path h="10287002" w="18288004">
                <a:moveTo>
                  <a:pt x="0" y="0"/>
                </a:moveTo>
                <a:lnTo>
                  <a:pt x="18288004" y="0"/>
                </a:lnTo>
                <a:lnTo>
                  <a:pt x="18288004" y="10287002"/>
                </a:lnTo>
                <a:lnTo>
                  <a:pt x="0" y="10287002"/>
                </a:lnTo>
                <a:lnTo>
                  <a:pt x="0" y="0"/>
                </a:lnTo>
                <a:close/>
              </a:path>
            </a:pathLst>
          </a:custGeom>
          <a:blipFill>
            <a:blip r:embed="rId2"/>
            <a:stretch>
              <a:fillRect l="0" t="0" r="0" b="0"/>
            </a:stretch>
          </a:blipFill>
        </p:spPr>
      </p:sp>
      <p:sp>
        <p:nvSpPr>
          <p:cNvPr name="Freeform 3" id="3"/>
          <p:cNvSpPr/>
          <p:nvPr/>
        </p:nvSpPr>
        <p:spPr>
          <a:xfrm flipH="false" flipV="false" rot="0">
            <a:off x="-21432" y="0"/>
            <a:ext cx="18080832" cy="10287002"/>
          </a:xfrm>
          <a:custGeom>
            <a:avLst/>
            <a:gdLst/>
            <a:ahLst/>
            <a:cxnLst/>
            <a:rect r="r" b="b" t="t" l="l"/>
            <a:pathLst>
              <a:path h="10287002" w="18080832">
                <a:moveTo>
                  <a:pt x="0" y="0"/>
                </a:moveTo>
                <a:lnTo>
                  <a:pt x="18080832" y="0"/>
                </a:lnTo>
                <a:lnTo>
                  <a:pt x="18080832" y="10287002"/>
                </a:lnTo>
                <a:lnTo>
                  <a:pt x="0" y="1028700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1803560" y="1002072"/>
            <a:ext cx="14676117" cy="2097840"/>
          </a:xfrm>
          <a:prstGeom prst="rect">
            <a:avLst/>
          </a:prstGeom>
        </p:spPr>
        <p:txBody>
          <a:bodyPr anchor="t" rtlCol="false" tIns="0" lIns="0" bIns="0" rIns="0">
            <a:spAutoFit/>
          </a:bodyPr>
          <a:lstStyle/>
          <a:p>
            <a:pPr algn="l">
              <a:lnSpc>
                <a:spcPts val="5832"/>
              </a:lnSpc>
            </a:pPr>
            <a:r>
              <a:rPr lang="en-US" sz="5400">
                <a:solidFill>
                  <a:srgbClr val="FFFFFF"/>
                </a:solidFill>
                <a:latin typeface="Arimo"/>
                <a:ea typeface="Arimo"/>
                <a:cs typeface="Arimo"/>
                <a:sym typeface="Arimo"/>
              </a:rPr>
              <a:t>Importance of Ventilation Systems</a:t>
            </a:r>
          </a:p>
        </p:txBody>
      </p:sp>
      <p:sp>
        <p:nvSpPr>
          <p:cNvPr name="TextBox 5" id="5"/>
          <p:cNvSpPr txBox="true"/>
          <p:nvPr/>
        </p:nvSpPr>
        <p:spPr>
          <a:xfrm rot="0">
            <a:off x="1803558" y="2909739"/>
            <a:ext cx="14925150" cy="6403764"/>
          </a:xfrm>
          <a:prstGeom prst="rect">
            <a:avLst/>
          </a:prstGeom>
        </p:spPr>
        <p:txBody>
          <a:bodyPr anchor="t" rtlCol="false" tIns="0" lIns="0" bIns="0" rIns="0">
            <a:spAutoFit/>
          </a:bodyPr>
          <a:lstStyle/>
          <a:p>
            <a:pPr algn="l">
              <a:lnSpc>
                <a:spcPts val="4315"/>
              </a:lnSpc>
            </a:pPr>
            <a:r>
              <a:rPr lang="en-US" sz="3330">
                <a:solidFill>
                  <a:srgbClr val="FFFFFF"/>
                </a:solidFill>
                <a:latin typeface="Arimo"/>
                <a:ea typeface="Arimo"/>
                <a:cs typeface="Arimo"/>
                <a:sym typeface="Arimo"/>
              </a:rPr>
              <a:t>The main reason ventilation systems are a must have:</a:t>
            </a:r>
          </a:p>
          <a:p>
            <a:pPr algn="l" marL="602647" indent="-301323" lvl="1">
              <a:lnSpc>
                <a:spcPts val="4315"/>
              </a:lnSpc>
              <a:buFont typeface="Arial"/>
              <a:buChar char="•"/>
            </a:pPr>
            <a:r>
              <a:rPr lang="en-US" sz="3330">
                <a:solidFill>
                  <a:srgbClr val="FFFFFF"/>
                </a:solidFill>
                <a:latin typeface="Arimo"/>
                <a:ea typeface="Arimo"/>
                <a:cs typeface="Arimo"/>
                <a:sym typeface="Arimo"/>
              </a:rPr>
              <a:t> 1. Improved Air Quality: They absorb indoor pollutants, allergens and excess moisture helping to provide a healthier living or working environment. </a:t>
            </a:r>
          </a:p>
          <a:p>
            <a:pPr algn="l" marL="602647" indent="-301323" lvl="1">
              <a:lnSpc>
                <a:spcPts val="4315"/>
              </a:lnSpc>
              <a:buFont typeface="Arial"/>
              <a:buChar char="•"/>
            </a:pPr>
            <a:r>
              <a:rPr lang="en-US" sz="3330">
                <a:solidFill>
                  <a:srgbClr val="FFFFFF"/>
                </a:solidFill>
                <a:latin typeface="Arimo"/>
                <a:ea typeface="Arimo"/>
                <a:cs typeface="Arimo"/>
                <a:sym typeface="Arimo"/>
              </a:rPr>
              <a:t>2. Temperature regulation: Proper ventilation also helps in maintaining the inside temperature of spaces, rendering them comfortable.</a:t>
            </a:r>
          </a:p>
          <a:p>
            <a:pPr algn="l" marL="602647" indent="-301323" lvl="1">
              <a:lnSpc>
                <a:spcPts val="4315"/>
              </a:lnSpc>
              <a:buFont typeface="Arial"/>
              <a:buChar char="•"/>
            </a:pPr>
            <a:r>
              <a:rPr lang="en-US" sz="3330">
                <a:solidFill>
                  <a:srgbClr val="FFFFFF"/>
                </a:solidFill>
                <a:latin typeface="Arimo"/>
                <a:ea typeface="Arimo"/>
                <a:cs typeface="Arimo"/>
                <a:sym typeface="Arimo"/>
              </a:rPr>
              <a:t> 3. Ventilation System Helps In Removing Odor: The ventilation system allows the removal of foul smells that enhances the surroundings of an area.</a:t>
            </a:r>
          </a:p>
          <a:p>
            <a:pPr algn="l" marL="602647" indent="-301323" lvl="1">
              <a:lnSpc>
                <a:spcPts val="4315"/>
              </a:lnSpc>
              <a:buFont typeface="Arial"/>
              <a:buChar char="•"/>
            </a:pPr>
            <a:r>
              <a:rPr lang="en-US" sz="3330">
                <a:solidFill>
                  <a:srgbClr val="FFFFFF"/>
                </a:solidFill>
                <a:latin typeface="Arimo"/>
                <a:ea typeface="Arimo"/>
                <a:cs typeface="Arimo"/>
                <a:sym typeface="Arimo"/>
              </a:rPr>
              <a:t> 4. Energy efficiency: Contemporary ventilation systems can be engineered to use a minimum of energy so you would pay less in utility costs but still get the comfort that you need.</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0C4CC"/>
        </a:solidFill>
      </p:bgPr>
    </p:bg>
    <p:spTree>
      <p:nvGrpSpPr>
        <p:cNvPr id="1" name=""/>
        <p:cNvGrpSpPr/>
        <p:nvPr/>
      </p:nvGrpSpPr>
      <p:grpSpPr>
        <a:xfrm>
          <a:off x="0" y="0"/>
          <a:ext cx="0" cy="0"/>
          <a:chOff x="0" y="0"/>
          <a:chExt cx="0" cy="0"/>
        </a:xfrm>
      </p:grpSpPr>
      <p:sp>
        <p:nvSpPr>
          <p:cNvPr name="Freeform 2" id="2" descr="\\DROBO-FS\QuickDrops\JB\PPTX NG\Droplets\LightingOverlay.png"/>
          <p:cNvSpPr/>
          <p:nvPr/>
        </p:nvSpPr>
        <p:spPr>
          <a:xfrm flipH="false" flipV="false" rot="0">
            <a:off x="0" y="-19050"/>
            <a:ext cx="18288004" cy="10287002"/>
          </a:xfrm>
          <a:custGeom>
            <a:avLst/>
            <a:gdLst/>
            <a:ahLst/>
            <a:cxnLst/>
            <a:rect r="r" b="b" t="t" l="l"/>
            <a:pathLst>
              <a:path h="10287002" w="18288004">
                <a:moveTo>
                  <a:pt x="0" y="0"/>
                </a:moveTo>
                <a:lnTo>
                  <a:pt x="18288004" y="0"/>
                </a:lnTo>
                <a:lnTo>
                  <a:pt x="18288004" y="10287002"/>
                </a:lnTo>
                <a:lnTo>
                  <a:pt x="0" y="10287002"/>
                </a:lnTo>
                <a:lnTo>
                  <a:pt x="0" y="0"/>
                </a:lnTo>
                <a:close/>
              </a:path>
            </a:pathLst>
          </a:custGeom>
          <a:blipFill>
            <a:blip r:embed="rId2"/>
            <a:stretch>
              <a:fillRect l="0" t="0" r="0" b="0"/>
            </a:stretch>
          </a:blipFill>
        </p:spPr>
      </p:sp>
      <p:sp>
        <p:nvSpPr>
          <p:cNvPr name="Freeform 3" id="3"/>
          <p:cNvSpPr/>
          <p:nvPr/>
        </p:nvSpPr>
        <p:spPr>
          <a:xfrm flipH="false" flipV="false" rot="0">
            <a:off x="-21432" y="0"/>
            <a:ext cx="18080832" cy="10287002"/>
          </a:xfrm>
          <a:custGeom>
            <a:avLst/>
            <a:gdLst/>
            <a:ahLst/>
            <a:cxnLst/>
            <a:rect r="r" b="b" t="t" l="l"/>
            <a:pathLst>
              <a:path h="10287002" w="18080832">
                <a:moveTo>
                  <a:pt x="0" y="0"/>
                </a:moveTo>
                <a:lnTo>
                  <a:pt x="18080832" y="0"/>
                </a:lnTo>
                <a:lnTo>
                  <a:pt x="18080832" y="10287002"/>
                </a:lnTo>
                <a:lnTo>
                  <a:pt x="0" y="1028700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5928572" y="874144"/>
            <a:ext cx="6430856" cy="1456872"/>
          </a:xfrm>
          <a:prstGeom prst="rect">
            <a:avLst/>
          </a:prstGeom>
        </p:spPr>
        <p:txBody>
          <a:bodyPr anchor="t" rtlCol="false" tIns="0" lIns="0" bIns="0" rIns="0">
            <a:spAutoFit/>
          </a:bodyPr>
          <a:lstStyle/>
          <a:p>
            <a:pPr algn="l">
              <a:lnSpc>
                <a:spcPts val="5832"/>
              </a:lnSpc>
            </a:pPr>
            <a:r>
              <a:rPr lang="en-US" sz="5400">
                <a:solidFill>
                  <a:srgbClr val="FFFFFF"/>
                </a:solidFill>
                <a:latin typeface="Arimo"/>
                <a:ea typeface="Arimo"/>
                <a:cs typeface="Arimo"/>
                <a:sym typeface="Arimo"/>
              </a:rPr>
              <a:t>VENTILATION SYSTEM</a:t>
            </a:r>
          </a:p>
        </p:txBody>
      </p:sp>
      <p:sp>
        <p:nvSpPr>
          <p:cNvPr name="TextBox 5" id="5"/>
          <p:cNvSpPr txBox="true"/>
          <p:nvPr/>
        </p:nvSpPr>
        <p:spPr>
          <a:xfrm rot="0">
            <a:off x="2619321" y="3309787"/>
            <a:ext cx="14676120" cy="4380673"/>
          </a:xfrm>
          <a:prstGeom prst="rect">
            <a:avLst/>
          </a:prstGeom>
        </p:spPr>
        <p:txBody>
          <a:bodyPr anchor="t" rtlCol="false" tIns="0" lIns="0" bIns="0" rIns="0">
            <a:spAutoFit/>
          </a:bodyPr>
          <a:lstStyle/>
          <a:p>
            <a:pPr algn="l">
              <a:lnSpc>
                <a:spcPts val="5184"/>
              </a:lnSpc>
            </a:pPr>
            <a:r>
              <a:rPr lang="en-US" sz="3600">
                <a:solidFill>
                  <a:srgbClr val="FFFFFF"/>
                </a:solidFill>
                <a:latin typeface="Arimo"/>
                <a:ea typeface="Arimo"/>
                <a:cs typeface="Arimo"/>
                <a:sym typeface="Arimo"/>
              </a:rPr>
              <a:t>Lack Of Ventilation In Closed Room In 2023,</a:t>
            </a:r>
          </a:p>
          <a:p>
            <a:pPr algn="l">
              <a:lnSpc>
                <a:spcPts val="5184"/>
              </a:lnSpc>
            </a:pPr>
          </a:p>
          <a:p>
            <a:pPr algn="l">
              <a:lnSpc>
                <a:spcPts val="5184"/>
              </a:lnSpc>
            </a:pPr>
            <a:r>
              <a:rPr lang="en-US" sz="3600">
                <a:solidFill>
                  <a:srgbClr val="FFFFFF"/>
                </a:solidFill>
                <a:latin typeface="Arimo"/>
                <a:ea typeface="Arimo"/>
                <a:cs typeface="Arimo"/>
                <a:sym typeface="Arimo"/>
              </a:rPr>
              <a:t> Bangladesh 13 workers were died due to the lack of oxygen in a plastic factory.</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0C4CC"/>
        </a:solidFill>
      </p:bgPr>
    </p:bg>
    <p:spTree>
      <p:nvGrpSpPr>
        <p:cNvPr id="1" name=""/>
        <p:cNvGrpSpPr/>
        <p:nvPr/>
      </p:nvGrpSpPr>
      <p:grpSpPr>
        <a:xfrm>
          <a:off x="0" y="0"/>
          <a:ext cx="0" cy="0"/>
          <a:chOff x="0" y="0"/>
          <a:chExt cx="0" cy="0"/>
        </a:xfrm>
      </p:grpSpPr>
      <p:sp>
        <p:nvSpPr>
          <p:cNvPr name="Freeform 2" id="2" descr="\\DROBO-FS\QuickDrops\JB\PPTX NG\Droplets\LightingOverlay.png"/>
          <p:cNvSpPr/>
          <p:nvPr/>
        </p:nvSpPr>
        <p:spPr>
          <a:xfrm flipH="false" flipV="false" rot="0">
            <a:off x="0" y="-19050"/>
            <a:ext cx="18288004" cy="10287002"/>
          </a:xfrm>
          <a:custGeom>
            <a:avLst/>
            <a:gdLst/>
            <a:ahLst/>
            <a:cxnLst/>
            <a:rect r="r" b="b" t="t" l="l"/>
            <a:pathLst>
              <a:path h="10287002" w="18288004">
                <a:moveTo>
                  <a:pt x="0" y="0"/>
                </a:moveTo>
                <a:lnTo>
                  <a:pt x="18288004" y="0"/>
                </a:lnTo>
                <a:lnTo>
                  <a:pt x="18288004" y="10287002"/>
                </a:lnTo>
                <a:lnTo>
                  <a:pt x="0" y="10287002"/>
                </a:lnTo>
                <a:lnTo>
                  <a:pt x="0" y="0"/>
                </a:lnTo>
                <a:close/>
              </a:path>
            </a:pathLst>
          </a:custGeom>
          <a:blipFill>
            <a:blip r:embed="rId2"/>
            <a:stretch>
              <a:fillRect l="0" t="0" r="0" b="0"/>
            </a:stretch>
          </a:blipFill>
        </p:spPr>
      </p:sp>
      <p:sp>
        <p:nvSpPr>
          <p:cNvPr name="Freeform 3" id="3"/>
          <p:cNvSpPr/>
          <p:nvPr/>
        </p:nvSpPr>
        <p:spPr>
          <a:xfrm flipH="false" flipV="false" rot="0">
            <a:off x="-21432" y="0"/>
            <a:ext cx="18080832" cy="10287002"/>
          </a:xfrm>
          <a:custGeom>
            <a:avLst/>
            <a:gdLst/>
            <a:ahLst/>
            <a:cxnLst/>
            <a:rect r="r" b="b" t="t" l="l"/>
            <a:pathLst>
              <a:path h="10287002" w="18080832">
                <a:moveTo>
                  <a:pt x="0" y="0"/>
                </a:moveTo>
                <a:lnTo>
                  <a:pt x="18080832" y="0"/>
                </a:lnTo>
                <a:lnTo>
                  <a:pt x="18080832" y="10287002"/>
                </a:lnTo>
                <a:lnTo>
                  <a:pt x="0" y="1028700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0" y="0"/>
            <a:ext cx="3457577" cy="10287002"/>
          </a:xfrm>
          <a:custGeom>
            <a:avLst/>
            <a:gdLst/>
            <a:ahLst/>
            <a:cxnLst/>
            <a:rect r="r" b="b" t="t" l="l"/>
            <a:pathLst>
              <a:path h="10287002" w="3457577">
                <a:moveTo>
                  <a:pt x="0" y="0"/>
                </a:moveTo>
                <a:lnTo>
                  <a:pt x="3457577" y="0"/>
                </a:lnTo>
                <a:lnTo>
                  <a:pt x="3457577" y="10287002"/>
                </a:lnTo>
                <a:lnTo>
                  <a:pt x="0" y="1028700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5" id="5"/>
          <p:cNvSpPr txBox="true"/>
          <p:nvPr/>
        </p:nvSpPr>
        <p:spPr>
          <a:xfrm rot="0">
            <a:off x="4810042" y="664526"/>
            <a:ext cx="9506190" cy="1051818"/>
          </a:xfrm>
          <a:prstGeom prst="rect">
            <a:avLst/>
          </a:prstGeom>
        </p:spPr>
        <p:txBody>
          <a:bodyPr anchor="t" rtlCol="false" tIns="0" lIns="0" bIns="0" rIns="0">
            <a:spAutoFit/>
          </a:bodyPr>
          <a:lstStyle/>
          <a:p>
            <a:pPr algn="l">
              <a:lnSpc>
                <a:spcPts val="5832"/>
              </a:lnSpc>
            </a:pPr>
            <a:r>
              <a:rPr lang="en-US" sz="5400">
                <a:solidFill>
                  <a:srgbClr val="FFFFFF"/>
                </a:solidFill>
                <a:latin typeface="Arimo"/>
                <a:ea typeface="Arimo"/>
                <a:cs typeface="Arimo"/>
                <a:sym typeface="Arimo"/>
              </a:rPr>
              <a:t>VENTILATING SYSTEM (V.S)</a:t>
            </a:r>
          </a:p>
        </p:txBody>
      </p:sp>
      <p:sp>
        <p:nvSpPr>
          <p:cNvPr name="TextBox 6" id="6"/>
          <p:cNvSpPr txBox="true"/>
          <p:nvPr/>
        </p:nvSpPr>
        <p:spPr>
          <a:xfrm rot="0">
            <a:off x="1728788" y="1965576"/>
            <a:ext cx="9781470" cy="499560"/>
          </a:xfrm>
          <a:prstGeom prst="rect">
            <a:avLst/>
          </a:prstGeom>
        </p:spPr>
        <p:txBody>
          <a:bodyPr anchor="t" rtlCol="false" tIns="0" lIns="0" bIns="0" rIns="0">
            <a:spAutoFit/>
          </a:bodyPr>
          <a:lstStyle/>
          <a:p>
            <a:pPr algn="l">
              <a:lnSpc>
                <a:spcPts val="3236"/>
              </a:lnSpc>
            </a:pPr>
            <a:r>
              <a:rPr lang="en-US" sz="2497">
                <a:solidFill>
                  <a:srgbClr val="FFFFFF"/>
                </a:solidFill>
                <a:latin typeface="Arimo"/>
                <a:ea typeface="Arimo"/>
                <a:cs typeface="Arimo"/>
                <a:sym typeface="Arimo"/>
              </a:rPr>
              <a:t>The VS grant you a second life. Better save than Sorry</a:t>
            </a:r>
          </a:p>
        </p:txBody>
      </p:sp>
      <p:sp>
        <p:nvSpPr>
          <p:cNvPr name="Freeform 7" id="7" descr="A close-up of a vent  Description automatically generated"/>
          <p:cNvSpPr/>
          <p:nvPr/>
        </p:nvSpPr>
        <p:spPr>
          <a:xfrm flipH="false" flipV="false" rot="0">
            <a:off x="5702643" y="2752468"/>
            <a:ext cx="6666470" cy="6666470"/>
          </a:xfrm>
          <a:custGeom>
            <a:avLst/>
            <a:gdLst/>
            <a:ahLst/>
            <a:cxnLst/>
            <a:rect r="r" b="b" t="t" l="l"/>
            <a:pathLst>
              <a:path h="6666470" w="6666470">
                <a:moveTo>
                  <a:pt x="0" y="0"/>
                </a:moveTo>
                <a:lnTo>
                  <a:pt x="6666469" y="0"/>
                </a:lnTo>
                <a:lnTo>
                  <a:pt x="6666469" y="6666470"/>
                </a:lnTo>
                <a:lnTo>
                  <a:pt x="0" y="6666470"/>
                </a:lnTo>
                <a:lnTo>
                  <a:pt x="0" y="0"/>
                </a:lnTo>
                <a:close/>
              </a:path>
            </a:pathLst>
          </a:custGeom>
          <a:blipFill>
            <a:blip r:embed="rId7"/>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0C4CC"/>
        </a:solidFill>
      </p:bgPr>
    </p:bg>
    <p:spTree>
      <p:nvGrpSpPr>
        <p:cNvPr id="1" name=""/>
        <p:cNvGrpSpPr/>
        <p:nvPr/>
      </p:nvGrpSpPr>
      <p:grpSpPr>
        <a:xfrm>
          <a:off x="0" y="0"/>
          <a:ext cx="0" cy="0"/>
          <a:chOff x="0" y="0"/>
          <a:chExt cx="0" cy="0"/>
        </a:xfrm>
      </p:grpSpPr>
      <p:sp>
        <p:nvSpPr>
          <p:cNvPr name="Freeform 2" id="2" descr="\\DROBO-FS\QuickDrops\JB\PPTX NG\Droplets\LightingOverlay.png"/>
          <p:cNvSpPr/>
          <p:nvPr/>
        </p:nvSpPr>
        <p:spPr>
          <a:xfrm flipH="false" flipV="false" rot="0">
            <a:off x="0" y="-19050"/>
            <a:ext cx="18288004" cy="10287002"/>
          </a:xfrm>
          <a:custGeom>
            <a:avLst/>
            <a:gdLst/>
            <a:ahLst/>
            <a:cxnLst/>
            <a:rect r="r" b="b" t="t" l="l"/>
            <a:pathLst>
              <a:path h="10287002" w="18288004">
                <a:moveTo>
                  <a:pt x="0" y="0"/>
                </a:moveTo>
                <a:lnTo>
                  <a:pt x="18288004" y="0"/>
                </a:lnTo>
                <a:lnTo>
                  <a:pt x="18288004" y="10287002"/>
                </a:lnTo>
                <a:lnTo>
                  <a:pt x="0" y="10287002"/>
                </a:lnTo>
                <a:lnTo>
                  <a:pt x="0" y="0"/>
                </a:lnTo>
                <a:close/>
              </a:path>
            </a:pathLst>
          </a:custGeom>
          <a:blipFill>
            <a:blip r:embed="rId2"/>
            <a:stretch>
              <a:fillRect l="0" t="0" r="0" b="0"/>
            </a:stretch>
          </a:blipFill>
        </p:spPr>
      </p:sp>
      <p:sp>
        <p:nvSpPr>
          <p:cNvPr name="Freeform 3" id="3"/>
          <p:cNvSpPr/>
          <p:nvPr/>
        </p:nvSpPr>
        <p:spPr>
          <a:xfrm flipH="false" flipV="false" rot="0">
            <a:off x="-21432" y="0"/>
            <a:ext cx="18080832" cy="10287002"/>
          </a:xfrm>
          <a:custGeom>
            <a:avLst/>
            <a:gdLst/>
            <a:ahLst/>
            <a:cxnLst/>
            <a:rect r="r" b="b" t="t" l="l"/>
            <a:pathLst>
              <a:path h="10287002" w="18080832">
                <a:moveTo>
                  <a:pt x="0" y="0"/>
                </a:moveTo>
                <a:lnTo>
                  <a:pt x="18080832" y="0"/>
                </a:lnTo>
                <a:lnTo>
                  <a:pt x="18080832" y="10287002"/>
                </a:lnTo>
                <a:lnTo>
                  <a:pt x="0" y="1028700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1803560" y="1002072"/>
            <a:ext cx="14676117" cy="2097840"/>
          </a:xfrm>
          <a:prstGeom prst="rect">
            <a:avLst/>
          </a:prstGeom>
        </p:spPr>
        <p:txBody>
          <a:bodyPr anchor="t" rtlCol="false" tIns="0" lIns="0" bIns="0" rIns="0">
            <a:spAutoFit/>
          </a:bodyPr>
          <a:lstStyle/>
          <a:p>
            <a:pPr algn="l">
              <a:lnSpc>
                <a:spcPts val="5832"/>
              </a:lnSpc>
            </a:pPr>
            <a:r>
              <a:rPr lang="en-US" sz="5400">
                <a:solidFill>
                  <a:srgbClr val="FFFFFF"/>
                </a:solidFill>
                <a:latin typeface="Arimo"/>
                <a:ea typeface="Arimo"/>
                <a:cs typeface="Arimo"/>
                <a:sym typeface="Arimo"/>
              </a:rPr>
              <a:t>OBJECTIVES</a:t>
            </a:r>
          </a:p>
        </p:txBody>
      </p:sp>
      <p:sp>
        <p:nvSpPr>
          <p:cNvPr name="TextBox 5" id="5"/>
          <p:cNvSpPr txBox="true"/>
          <p:nvPr/>
        </p:nvSpPr>
        <p:spPr>
          <a:xfrm rot="0">
            <a:off x="1803558" y="3315175"/>
            <a:ext cx="14676118" cy="5325906"/>
          </a:xfrm>
          <a:prstGeom prst="rect">
            <a:avLst/>
          </a:prstGeom>
        </p:spPr>
        <p:txBody>
          <a:bodyPr anchor="t" rtlCol="false" tIns="0" lIns="0" bIns="0" rIns="0">
            <a:spAutoFit/>
          </a:bodyPr>
          <a:lstStyle/>
          <a:p>
            <a:pPr algn="l" marL="651510" indent="-325755" lvl="1">
              <a:lnSpc>
                <a:spcPts val="5184"/>
              </a:lnSpc>
              <a:buFont typeface="Arial"/>
              <a:buChar char="•"/>
            </a:pPr>
            <a:r>
              <a:rPr lang="en-US" sz="3600">
                <a:solidFill>
                  <a:srgbClr val="FFFFFF"/>
                </a:solidFill>
                <a:latin typeface="Arimo"/>
                <a:ea typeface="Arimo"/>
                <a:cs typeface="Arimo"/>
                <a:sym typeface="Arimo"/>
              </a:rPr>
              <a:t>In a Hall or Labs, in case of sudden foul gases or decrease in oxygen level, even if there is a fire exit, a group of people cannot go out quickly, so our ventilation system works like expell gases inside within minutes.</a:t>
            </a:r>
          </a:p>
          <a:p>
            <a:pPr algn="l" marL="651510" indent="-325755" lvl="1">
              <a:lnSpc>
                <a:spcPts val="5184"/>
              </a:lnSpc>
              <a:buFont typeface="Arial"/>
              <a:buChar char="•"/>
            </a:pPr>
            <a:r>
              <a:rPr lang="en-US" sz="3600">
                <a:solidFill>
                  <a:srgbClr val="FFFFFF"/>
                </a:solidFill>
                <a:latin typeface="Arimo"/>
                <a:ea typeface="Arimo"/>
                <a:cs typeface="Arimo"/>
                <a:sym typeface="Arimo"/>
              </a:rPr>
              <a:t> Improving air quality</a:t>
            </a:r>
          </a:p>
          <a:p>
            <a:pPr algn="l" marL="651510" indent="-325755" lvl="1">
              <a:lnSpc>
                <a:spcPts val="5184"/>
              </a:lnSpc>
              <a:buFont typeface="Arial"/>
              <a:buChar char="•"/>
            </a:pPr>
            <a:r>
              <a:rPr lang="en-US" sz="3600">
                <a:solidFill>
                  <a:srgbClr val="FFFFFF"/>
                </a:solidFill>
                <a:latin typeface="Arimo"/>
                <a:ea typeface="Arimo"/>
                <a:cs typeface="Arimo"/>
                <a:sym typeface="Arimo"/>
              </a:rPr>
              <a:t> Maintaining temperature and humidity</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0C4CC"/>
        </a:solidFill>
      </p:bgPr>
    </p:bg>
    <p:spTree>
      <p:nvGrpSpPr>
        <p:cNvPr id="1" name=""/>
        <p:cNvGrpSpPr/>
        <p:nvPr/>
      </p:nvGrpSpPr>
      <p:grpSpPr>
        <a:xfrm>
          <a:off x="0" y="0"/>
          <a:ext cx="0" cy="0"/>
          <a:chOff x="0" y="0"/>
          <a:chExt cx="0" cy="0"/>
        </a:xfrm>
      </p:grpSpPr>
      <p:sp>
        <p:nvSpPr>
          <p:cNvPr name="Freeform 2" id="2" descr="\\DROBO-FS\QuickDrops\JB\PPTX NG\Droplets\LightingOverlay.png"/>
          <p:cNvSpPr/>
          <p:nvPr/>
        </p:nvSpPr>
        <p:spPr>
          <a:xfrm flipH="false" flipV="false" rot="0">
            <a:off x="0" y="-19050"/>
            <a:ext cx="18288004" cy="10287002"/>
          </a:xfrm>
          <a:custGeom>
            <a:avLst/>
            <a:gdLst/>
            <a:ahLst/>
            <a:cxnLst/>
            <a:rect r="r" b="b" t="t" l="l"/>
            <a:pathLst>
              <a:path h="10287002" w="18288004">
                <a:moveTo>
                  <a:pt x="0" y="0"/>
                </a:moveTo>
                <a:lnTo>
                  <a:pt x="18288004" y="0"/>
                </a:lnTo>
                <a:lnTo>
                  <a:pt x="18288004" y="10287002"/>
                </a:lnTo>
                <a:lnTo>
                  <a:pt x="0" y="10287002"/>
                </a:lnTo>
                <a:lnTo>
                  <a:pt x="0" y="0"/>
                </a:lnTo>
                <a:close/>
              </a:path>
            </a:pathLst>
          </a:custGeom>
          <a:blipFill>
            <a:blip r:embed="rId2"/>
            <a:stretch>
              <a:fillRect l="0" t="0" r="0" b="0"/>
            </a:stretch>
          </a:blipFill>
        </p:spPr>
      </p:sp>
      <p:sp>
        <p:nvSpPr>
          <p:cNvPr name="Freeform 3" id="3"/>
          <p:cNvSpPr/>
          <p:nvPr/>
        </p:nvSpPr>
        <p:spPr>
          <a:xfrm flipH="false" flipV="false" rot="0">
            <a:off x="-21432" y="0"/>
            <a:ext cx="18080832" cy="10287002"/>
          </a:xfrm>
          <a:custGeom>
            <a:avLst/>
            <a:gdLst/>
            <a:ahLst/>
            <a:cxnLst/>
            <a:rect r="r" b="b" t="t" l="l"/>
            <a:pathLst>
              <a:path h="10287002" w="18080832">
                <a:moveTo>
                  <a:pt x="0" y="0"/>
                </a:moveTo>
                <a:lnTo>
                  <a:pt x="18080832" y="0"/>
                </a:lnTo>
                <a:lnTo>
                  <a:pt x="18080832" y="10287002"/>
                </a:lnTo>
                <a:lnTo>
                  <a:pt x="0" y="1028700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1803560" y="1002072"/>
            <a:ext cx="14676117" cy="2097840"/>
          </a:xfrm>
          <a:prstGeom prst="rect">
            <a:avLst/>
          </a:prstGeom>
        </p:spPr>
        <p:txBody>
          <a:bodyPr anchor="t" rtlCol="false" tIns="0" lIns="0" bIns="0" rIns="0">
            <a:spAutoFit/>
          </a:bodyPr>
          <a:lstStyle/>
          <a:p>
            <a:pPr algn="l">
              <a:lnSpc>
                <a:spcPts val="5832"/>
              </a:lnSpc>
            </a:pPr>
            <a:r>
              <a:rPr lang="en-US" sz="5400">
                <a:solidFill>
                  <a:srgbClr val="FFFFFF"/>
                </a:solidFill>
                <a:latin typeface="Arimo"/>
                <a:ea typeface="Arimo"/>
                <a:cs typeface="Arimo"/>
                <a:sym typeface="Arimo"/>
              </a:rPr>
              <a:t>IMPACT AND BENEFITS</a:t>
            </a:r>
          </a:p>
        </p:txBody>
      </p:sp>
      <p:sp>
        <p:nvSpPr>
          <p:cNvPr name="TextBox 5" id="5"/>
          <p:cNvSpPr txBox="true"/>
          <p:nvPr/>
        </p:nvSpPr>
        <p:spPr>
          <a:xfrm rot="0">
            <a:off x="1803558" y="3315175"/>
            <a:ext cx="14676118" cy="5325906"/>
          </a:xfrm>
          <a:prstGeom prst="rect">
            <a:avLst/>
          </a:prstGeom>
        </p:spPr>
        <p:txBody>
          <a:bodyPr anchor="t" rtlCol="false" tIns="0" lIns="0" bIns="0" rIns="0">
            <a:spAutoFit/>
          </a:bodyPr>
          <a:lstStyle/>
          <a:p>
            <a:pPr algn="l" marL="651510" indent="-325755" lvl="1">
              <a:lnSpc>
                <a:spcPts val="5184"/>
              </a:lnSpc>
              <a:buFont typeface="Arial"/>
              <a:buChar char="•"/>
            </a:pPr>
            <a:r>
              <a:rPr lang="en-US" sz="3600">
                <a:solidFill>
                  <a:srgbClr val="FFFFFF"/>
                </a:solidFill>
                <a:latin typeface="Arimo"/>
                <a:ea typeface="Arimo"/>
                <a:cs typeface="Arimo"/>
                <a:sym typeface="Arimo"/>
              </a:rPr>
              <a:t>Control impurities</a:t>
            </a:r>
          </a:p>
          <a:p>
            <a:pPr algn="l" marL="651510" indent="-325755" lvl="1">
              <a:lnSpc>
                <a:spcPts val="5184"/>
              </a:lnSpc>
              <a:buFont typeface="Arial"/>
              <a:buChar char="•"/>
            </a:pPr>
            <a:r>
              <a:rPr lang="en-US" sz="3600">
                <a:solidFill>
                  <a:srgbClr val="FFFFFF"/>
                </a:solidFill>
                <a:latin typeface="Arimo"/>
                <a:ea typeface="Arimo"/>
                <a:cs typeface="Arimo"/>
                <a:sym typeface="Arimo"/>
              </a:rPr>
              <a:t> Reduce fire incidents </a:t>
            </a:r>
          </a:p>
          <a:p>
            <a:pPr algn="l" marL="651510" indent="-325755" lvl="1">
              <a:lnSpc>
                <a:spcPts val="5184"/>
              </a:lnSpc>
              <a:buFont typeface="Arial"/>
              <a:buChar char="•"/>
            </a:pPr>
            <a:r>
              <a:rPr lang="en-US" sz="3600">
                <a:solidFill>
                  <a:srgbClr val="FFFFFF"/>
                </a:solidFill>
                <a:latin typeface="Arimo"/>
                <a:ea typeface="Arimo"/>
                <a:cs typeface="Arimo"/>
                <a:sym typeface="Arimo"/>
              </a:rPr>
              <a:t>Health benefits</a:t>
            </a:r>
          </a:p>
          <a:p>
            <a:pPr algn="l" marL="651510" indent="-325755" lvl="1">
              <a:lnSpc>
                <a:spcPts val="5184"/>
              </a:lnSpc>
              <a:buFont typeface="Arial"/>
              <a:buChar char="•"/>
            </a:pPr>
            <a:r>
              <a:rPr lang="en-US" sz="3600">
                <a:solidFill>
                  <a:srgbClr val="FFFFFF"/>
                </a:solidFill>
                <a:latin typeface="Arimo"/>
                <a:ea typeface="Arimo"/>
                <a:cs typeface="Arimo"/>
                <a:sym typeface="Arimo"/>
              </a:rPr>
              <a:t> Temperature control</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0C4CC"/>
        </a:solidFill>
      </p:bgPr>
    </p:bg>
    <p:spTree>
      <p:nvGrpSpPr>
        <p:cNvPr id="1" name=""/>
        <p:cNvGrpSpPr/>
        <p:nvPr/>
      </p:nvGrpSpPr>
      <p:grpSpPr>
        <a:xfrm>
          <a:off x="0" y="0"/>
          <a:ext cx="0" cy="0"/>
          <a:chOff x="0" y="0"/>
          <a:chExt cx="0" cy="0"/>
        </a:xfrm>
      </p:grpSpPr>
      <p:sp>
        <p:nvSpPr>
          <p:cNvPr name="Freeform 2" id="2" descr="\\DROBO-FS\QuickDrops\JB\PPTX NG\Droplets\LightingOverlay.png"/>
          <p:cNvSpPr/>
          <p:nvPr/>
        </p:nvSpPr>
        <p:spPr>
          <a:xfrm flipH="false" flipV="false" rot="0">
            <a:off x="0" y="-19050"/>
            <a:ext cx="18288004" cy="10287002"/>
          </a:xfrm>
          <a:custGeom>
            <a:avLst/>
            <a:gdLst/>
            <a:ahLst/>
            <a:cxnLst/>
            <a:rect r="r" b="b" t="t" l="l"/>
            <a:pathLst>
              <a:path h="10287002" w="18288004">
                <a:moveTo>
                  <a:pt x="0" y="0"/>
                </a:moveTo>
                <a:lnTo>
                  <a:pt x="18288004" y="0"/>
                </a:lnTo>
                <a:lnTo>
                  <a:pt x="18288004" y="10287002"/>
                </a:lnTo>
                <a:lnTo>
                  <a:pt x="0" y="10287002"/>
                </a:lnTo>
                <a:lnTo>
                  <a:pt x="0" y="0"/>
                </a:lnTo>
                <a:close/>
              </a:path>
            </a:pathLst>
          </a:custGeom>
          <a:blipFill>
            <a:blip r:embed="rId2"/>
            <a:stretch>
              <a:fillRect l="0" t="0" r="0" b="0"/>
            </a:stretch>
          </a:blipFill>
        </p:spPr>
      </p:sp>
      <p:sp>
        <p:nvSpPr>
          <p:cNvPr name="Freeform 3" id="3"/>
          <p:cNvSpPr/>
          <p:nvPr/>
        </p:nvSpPr>
        <p:spPr>
          <a:xfrm flipH="false" flipV="false" rot="0">
            <a:off x="-21432" y="0"/>
            <a:ext cx="18080832" cy="10287002"/>
          </a:xfrm>
          <a:custGeom>
            <a:avLst/>
            <a:gdLst/>
            <a:ahLst/>
            <a:cxnLst/>
            <a:rect r="r" b="b" t="t" l="l"/>
            <a:pathLst>
              <a:path h="10287002" w="18080832">
                <a:moveTo>
                  <a:pt x="0" y="0"/>
                </a:moveTo>
                <a:lnTo>
                  <a:pt x="18080832" y="0"/>
                </a:lnTo>
                <a:lnTo>
                  <a:pt x="18080832" y="10287002"/>
                </a:lnTo>
                <a:lnTo>
                  <a:pt x="0" y="1028700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5270157" y="805679"/>
            <a:ext cx="14676117" cy="2097840"/>
          </a:xfrm>
          <a:prstGeom prst="rect">
            <a:avLst/>
          </a:prstGeom>
        </p:spPr>
        <p:txBody>
          <a:bodyPr anchor="t" rtlCol="false" tIns="0" lIns="0" bIns="0" rIns="0">
            <a:spAutoFit/>
          </a:bodyPr>
          <a:lstStyle/>
          <a:p>
            <a:pPr algn="l">
              <a:lnSpc>
                <a:spcPts val="5832"/>
              </a:lnSpc>
            </a:pPr>
            <a:r>
              <a:rPr lang="en-US" sz="5400">
                <a:solidFill>
                  <a:srgbClr val="FFFFFF"/>
                </a:solidFill>
                <a:latin typeface="Arimo"/>
                <a:ea typeface="Arimo"/>
                <a:cs typeface="Arimo"/>
                <a:sym typeface="Arimo"/>
              </a:rPr>
              <a:t>TECHNICAL APPROACH</a:t>
            </a:r>
          </a:p>
        </p:txBody>
      </p:sp>
      <p:sp>
        <p:nvSpPr>
          <p:cNvPr name="Freeform 5" id="5"/>
          <p:cNvSpPr/>
          <p:nvPr/>
        </p:nvSpPr>
        <p:spPr>
          <a:xfrm flipH="false" flipV="false" rot="0">
            <a:off x="5270157" y="2026508"/>
            <a:ext cx="10110915" cy="10126361"/>
          </a:xfrm>
          <a:custGeom>
            <a:avLst/>
            <a:gdLst/>
            <a:ahLst/>
            <a:cxnLst/>
            <a:rect r="r" b="b" t="t" l="l"/>
            <a:pathLst>
              <a:path h="10126361" w="10110915">
                <a:moveTo>
                  <a:pt x="0" y="0"/>
                </a:moveTo>
                <a:lnTo>
                  <a:pt x="10110915" y="0"/>
                </a:lnTo>
                <a:lnTo>
                  <a:pt x="10110915" y="10126360"/>
                </a:lnTo>
                <a:lnTo>
                  <a:pt x="0" y="10126360"/>
                </a:lnTo>
                <a:lnTo>
                  <a:pt x="0" y="0"/>
                </a:lnTo>
                <a:close/>
              </a:path>
            </a:pathLst>
          </a:custGeom>
          <a:blipFill>
            <a:blip r:embed="rId5"/>
            <a:stretch>
              <a:fillRect l="-76" t="0" r="-76" b="0"/>
            </a:stretch>
          </a:blipFill>
        </p:spPr>
      </p:sp>
      <p:sp>
        <p:nvSpPr>
          <p:cNvPr name="Freeform 6" id="6" descr="A close-up of a machine  Description automatically generated"/>
          <p:cNvSpPr/>
          <p:nvPr/>
        </p:nvSpPr>
        <p:spPr>
          <a:xfrm flipH="false" flipV="true" rot="0">
            <a:off x="9642933" y="11235382"/>
            <a:ext cx="94032" cy="93510"/>
          </a:xfrm>
          <a:custGeom>
            <a:avLst/>
            <a:gdLst/>
            <a:ahLst/>
            <a:cxnLst/>
            <a:rect r="r" b="b" t="t" l="l"/>
            <a:pathLst>
              <a:path h="93510" w="94032">
                <a:moveTo>
                  <a:pt x="0" y="93510"/>
                </a:moveTo>
                <a:lnTo>
                  <a:pt x="94032" y="93510"/>
                </a:lnTo>
                <a:lnTo>
                  <a:pt x="94032" y="0"/>
                </a:lnTo>
                <a:lnTo>
                  <a:pt x="0" y="0"/>
                </a:lnTo>
                <a:lnTo>
                  <a:pt x="0" y="93510"/>
                </a:lnTo>
                <a:close/>
              </a:path>
            </a:pathLst>
          </a:custGeom>
          <a:blipFill>
            <a:blip r:embed="rId6"/>
            <a:stretch>
              <a:fillRect l="-174" t="0" r="-174"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DAGVTegZhGA</dc:identifier>
  <dcterms:modified xsi:type="dcterms:W3CDTF">2011-08-01T06:04:30Z</dcterms:modified>
  <cp:revision>1</cp:revision>
  <dc:title>TECH SOLIDERS.pptx</dc:title>
</cp:coreProperties>
</file>